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898" r:id="rId5"/>
    <p:sldId id="915" r:id="rId6"/>
    <p:sldId id="275" r:id="rId7"/>
    <p:sldId id="899" r:id="rId8"/>
    <p:sldId id="913" r:id="rId9"/>
    <p:sldId id="914" r:id="rId10"/>
    <p:sldId id="900" r:id="rId11"/>
    <p:sldId id="283" r:id="rId12"/>
    <p:sldId id="901" r:id="rId13"/>
    <p:sldId id="902" r:id="rId14"/>
    <p:sldId id="903" r:id="rId15"/>
    <p:sldId id="904" r:id="rId16"/>
    <p:sldId id="905" r:id="rId17"/>
    <p:sldId id="906" r:id="rId18"/>
    <p:sldId id="907" r:id="rId19"/>
    <p:sldId id="908" r:id="rId20"/>
    <p:sldId id="909" r:id="rId21"/>
    <p:sldId id="910" r:id="rId22"/>
    <p:sldId id="911" r:id="rId23"/>
    <p:sldId id="91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 autoAdjust="0"/>
    <p:restoredTop sz="96327"/>
  </p:normalViewPr>
  <p:slideViewPr>
    <p:cSldViewPr snapToGrid="0">
      <p:cViewPr varScale="1">
        <p:scale>
          <a:sx n="48" d="100"/>
          <a:sy n="48" d="100"/>
        </p:scale>
        <p:origin x="33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靳 洪博" userId="eec32d2076eac63c" providerId="LiveId" clId="{34231038-BFDD-2F4D-8F0C-7E76C86D30C9}"/>
    <pc:docChg chg="modSld">
      <pc:chgData name="靳 洪博" userId="eec32d2076eac63c" providerId="LiveId" clId="{34231038-BFDD-2F4D-8F0C-7E76C86D30C9}" dt="2021-05-18T06:12:41.234" v="1"/>
      <pc:docMkLst>
        <pc:docMk/>
      </pc:docMkLst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438038849" sldId="257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438038849" sldId="257"/>
            <ac:picMk id="5" creationId="{DFA70D4C-A4B1-844E-A043-0640BDCC87EA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1478110998" sldId="258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1478110998" sldId="258"/>
            <ac:picMk id="4" creationId="{2ECBEB46-6B0F-084D-B37C-3495DD95F798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775662936" sldId="259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775662936" sldId="259"/>
            <ac:picMk id="4" creationId="{D35F21C9-543C-E246-A1F1-48F25C26E473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086567772" sldId="275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086567772" sldId="275"/>
            <ac:picMk id="4" creationId="{3CABCFE7-AF3E-774E-810F-5BF97B60B2DF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431997096" sldId="283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431997096" sldId="283"/>
            <ac:picMk id="4" creationId="{2BF512BD-5067-FA43-A145-4359F60DF603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526863050" sldId="898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526863050" sldId="898"/>
            <ac:picMk id="4" creationId="{741CAB9B-E3E8-CA45-88FD-B7CEFAA56CFF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586354332" sldId="899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586354332" sldId="899"/>
            <ac:picMk id="4" creationId="{281532F3-7A38-004F-B295-8A6B1940F3A2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109175888" sldId="900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109175888" sldId="900"/>
            <ac:picMk id="4" creationId="{99295C37-B154-4B4B-9E0B-EB8919F7E4FC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1198010358" sldId="901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1198010358" sldId="901"/>
            <ac:picMk id="4" creationId="{174A7687-C11C-3E44-A1CD-8172C268F7EF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027370767" sldId="902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027370767" sldId="902"/>
            <ac:picMk id="5" creationId="{BDF7A503-4ADE-DB4C-B824-59243C751BDE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4046253910" sldId="903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4046253910" sldId="903"/>
            <ac:picMk id="5" creationId="{01EE1D73-0059-C647-8243-C89885423353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628546923" sldId="904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628546923" sldId="904"/>
            <ac:picMk id="4" creationId="{556AE6E7-4603-BF45-8D33-39332B19A3FC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13935736" sldId="905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13935736" sldId="905"/>
            <ac:picMk id="2" creationId="{CC021C5F-F42B-8F4D-96AF-0429EB42544C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4260110191" sldId="906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4260110191" sldId="906"/>
            <ac:picMk id="3" creationId="{318E422B-D815-3E4E-A2F2-C95C3D499386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763188451" sldId="907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763188451" sldId="907"/>
            <ac:picMk id="4" creationId="{52BB571B-D768-2241-8CE2-1B4C394E4EB9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099301915" sldId="908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099301915" sldId="908"/>
            <ac:picMk id="3" creationId="{04B4065D-90FD-FD42-BB15-21A19EFBDD05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648670427" sldId="909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648670427" sldId="909"/>
            <ac:picMk id="2" creationId="{6AF46A3C-ACD2-6B4B-B25A-06592AEC1647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1304558363" sldId="910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1304558363" sldId="910"/>
            <ac:picMk id="3" creationId="{0D2B464C-C360-644D-AA92-F933A02BBC9E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577428177" sldId="911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577428177" sldId="911"/>
            <ac:picMk id="2" creationId="{FA4746F6-B6D1-B14B-9B39-8EAD69DC547D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40599182" sldId="912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40599182" sldId="912"/>
            <ac:picMk id="9" creationId="{B0147750-34C2-674D-A597-DC4477278C3D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62927117" sldId="913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62927117" sldId="913"/>
            <ac:picMk id="4" creationId="{77B68BC7-27B2-1442-A85D-1220441E2A0E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3436386588" sldId="914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3436386588" sldId="914"/>
            <ac:picMk id="3" creationId="{3ACBDDE3-AA15-FB4F-80A8-9406A4E2D9E7}"/>
          </ac:picMkLst>
        </pc:picChg>
      </pc:sldChg>
      <pc:sldChg chg="delSp modTransition modAnim">
        <pc:chgData name="靳 洪博" userId="eec32d2076eac63c" providerId="LiveId" clId="{34231038-BFDD-2F4D-8F0C-7E76C86D30C9}" dt="2021-05-18T06:12:41.234" v="1"/>
        <pc:sldMkLst>
          <pc:docMk/>
          <pc:sldMk cId="2638136744" sldId="915"/>
        </pc:sldMkLst>
        <pc:picChg chg="del">
          <ac:chgData name="靳 洪博" userId="eec32d2076eac63c" providerId="LiveId" clId="{34231038-BFDD-2F4D-8F0C-7E76C86D30C9}" dt="2021-05-18T06:12:41.234" v="1"/>
          <ac:picMkLst>
            <pc:docMk/>
            <pc:sldMk cId="2638136744" sldId="915"/>
            <ac:picMk id="3" creationId="{9F5B04ED-1A29-0F48-BC24-472600AE22B2}"/>
          </ac:picMkLst>
        </pc:picChg>
      </pc:sldChg>
    </pc:docChg>
  </pc:docChgLst>
  <pc:docChgLst>
    <pc:chgData name="靳 洪博" userId="eec32d2076eac63c" providerId="LiveId" clId="{6ADFD1FA-BB6C-AE4F-8B43-DDD99D6D2F02}"/>
    <pc:docChg chg="modSld">
      <pc:chgData name="靳 洪博" userId="eec32d2076eac63c" providerId="LiveId" clId="{6ADFD1FA-BB6C-AE4F-8B43-DDD99D6D2F02}" dt="2022-03-09T07:45:06.449" v="22" actId="20577"/>
      <pc:docMkLst>
        <pc:docMk/>
      </pc:docMkLst>
      <pc:sldChg chg="modSp mod">
        <pc:chgData name="靳 洪博" userId="eec32d2076eac63c" providerId="LiveId" clId="{6ADFD1FA-BB6C-AE4F-8B43-DDD99D6D2F02}" dt="2022-03-09T07:39:39.002" v="1" actId="20577"/>
        <pc:sldMkLst>
          <pc:docMk/>
          <pc:sldMk cId="3086567772" sldId="275"/>
        </pc:sldMkLst>
        <pc:spChg chg="mod">
          <ac:chgData name="靳 洪博" userId="eec32d2076eac63c" providerId="LiveId" clId="{6ADFD1FA-BB6C-AE4F-8B43-DDD99D6D2F02}" dt="2022-03-09T07:39:39.002" v="1" actId="20577"/>
          <ac:spMkLst>
            <pc:docMk/>
            <pc:sldMk cId="3086567772" sldId="275"/>
            <ac:spMk id="3" creationId="{F9B7B93D-4AC6-1C48-A053-68710C663F9F}"/>
          </ac:spMkLst>
        </pc:spChg>
      </pc:sldChg>
      <pc:sldChg chg="modSp mod">
        <pc:chgData name="靳 洪博" userId="eec32d2076eac63c" providerId="LiveId" clId="{6ADFD1FA-BB6C-AE4F-8B43-DDD99D6D2F02}" dt="2022-03-09T07:40:03.230" v="19" actId="207"/>
        <pc:sldMkLst>
          <pc:docMk/>
          <pc:sldMk cId="3586354332" sldId="899"/>
        </pc:sldMkLst>
        <pc:spChg chg="mod">
          <ac:chgData name="靳 洪博" userId="eec32d2076eac63c" providerId="LiveId" clId="{6ADFD1FA-BB6C-AE4F-8B43-DDD99D6D2F02}" dt="2022-03-09T07:40:03.230" v="19" actId="207"/>
          <ac:spMkLst>
            <pc:docMk/>
            <pc:sldMk cId="3586354332" sldId="899"/>
            <ac:spMk id="3" creationId="{2D702D81-EC54-464D-ACE8-CB7CA5966013}"/>
          </ac:spMkLst>
        </pc:spChg>
      </pc:sldChg>
      <pc:sldChg chg="modSp mod modShow">
        <pc:chgData name="靳 洪博" userId="eec32d2076eac63c" providerId="LiveId" clId="{6ADFD1FA-BB6C-AE4F-8B43-DDD99D6D2F02}" dt="2022-03-09T07:45:06.449" v="22" actId="20577"/>
        <pc:sldMkLst>
          <pc:docMk/>
          <pc:sldMk cId="240599182" sldId="912"/>
        </pc:sldMkLst>
        <pc:spChg chg="mod">
          <ac:chgData name="靳 洪博" userId="eec32d2076eac63c" providerId="LiveId" clId="{6ADFD1FA-BB6C-AE4F-8B43-DDD99D6D2F02}" dt="2022-03-09T07:45:06.449" v="22" actId="20577"/>
          <ac:spMkLst>
            <pc:docMk/>
            <pc:sldMk cId="240599182" sldId="912"/>
            <ac:spMk id="3" creationId="{7C9EAEC7-208C-5140-9EB3-DB15BF7FF8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B9445-96DC-4AB4-A40F-85886F464D9A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43265-7A75-4135-A4AA-D7689694DF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44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1A829-4876-F340-A480-249F10170759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10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平均块深度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块深度是指被</a:t>
                </a:r>
                <a:r>
                  <a:rPr lang="en" altLang="zh-CN" dirty="0"/>
                  <a:t>if/for/while</a:t>
                </a:r>
                <a:r>
                  <a:rPr lang="zh-CN" altLang="en-US" dirty="0"/>
                  <a:t>等包围的嵌套层次。嵌套越多，逻辑越复杂，代码可读性越差，构建和维护成本就越高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3-4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5-6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7-8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kumimoji="1" lang="en-US" altLang="zh-CN" dirty="0"/>
                  <a:t>&gt;8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分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平均块深度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块深度是指被</a:t>
                </a:r>
                <a:r>
                  <a:rPr lang="en" altLang="zh-CN" dirty="0"/>
                  <a:t>if/for/while</a:t>
                </a:r>
                <a:r>
                  <a:rPr lang="zh-CN" altLang="en-US" dirty="0"/>
                  <a:t>等包围的嵌套层次。嵌套越多，逻辑越复杂，代码可读性越差，构建和维护成本就越高</a:t>
                </a:r>
                <a:endParaRPr lang="en-US" altLang="zh-CN" dirty="0"/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≤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3-4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5-6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7-8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kumimoji="1" lang="en-US" altLang="zh-CN" dirty="0"/>
                  <a:t>&gt;8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分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EBE6A4-8D0B-2E4B-90EB-084265FD2A0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41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33A74-1FB5-40CE-8277-1CD10A3E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C8F434-A88C-449B-8DEE-0E7FB0071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0CB190-56D4-4994-A6BC-4FE03761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0D9F7-6046-4DAD-A5AA-5A5FAFA8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4E080-F230-4B67-9CF9-3D3E479C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D220A-E2A5-4AF1-9CA2-C061BBFB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5548F5-A712-49E9-8369-2F155177E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76D483-F889-463E-A500-23E783A8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F02AD-BB94-48E0-9F14-DE67929C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A0170-E3F8-4518-8957-9614A8F7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7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52A54C-D4A0-42B0-97BA-E73481F2A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01AB5A-16FF-452A-AEB7-887B5352B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297EB-3E31-42E4-8E86-E0420A534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8ADED-6927-4BC0-A3D5-F8A56530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A2117-B970-4119-9AA1-074DABAB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8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CE07A-5B93-46FB-900D-31B5C92B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ACA45-85F4-49DB-A2DC-765D7712D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89432-D835-4630-99EE-DA888CFE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75999-9D14-4190-9D67-5FE19E21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2D76C-96BF-4EFA-9070-4D4497C7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642E9-CEEA-4724-B9A7-AB76F82B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B25463-A39D-4710-8178-AEFBDB5E4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B1FD5-FFA1-486C-A166-2379B74D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36E926-7EBE-405D-B23D-FBEE39C9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70E74-8660-47A5-AC4A-1BE15529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8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E0EAE-124C-40BF-AC2A-F255C761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D1D24-D16F-4393-A192-5394B0E57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DA44B5-89E9-4E24-AEB9-D146C8D4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47F3D7-65A3-462C-869E-C5F8ED6B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624B11-83A8-4342-8966-431D6A5C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D04500-C63F-4E64-9FD8-BFA7360F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68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6262F-AF9E-4D0A-AD04-30F6D0E3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8FE05-43D3-4300-9A71-173B75BB3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927C6-309D-45EB-8DE8-3BE1B9BA2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DA52C1-E560-4C33-917F-86635C60B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42D466-D3A4-4CF4-87DC-8E6CAC400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50F750-80D7-4F1E-B667-BF09EC5FB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2ECCA8-369E-4922-AAFB-7B2C9964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C7B81D-83E9-45AF-87BB-566B30400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4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51546-CF00-4EC2-BAC8-B8D88F1C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9A15B9-2929-4AA8-AF61-C5E935EB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47CBE3-BEE7-4EF1-A3D4-B6298DD3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E271B1-1B99-4B68-AB8A-42EA3B7E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395EAD-DC17-4F48-81F7-5200F2BE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7E8300-BFB8-416E-A8D2-C85CBCA7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8660B-AA39-4D46-A63D-D2F38843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60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5C46E-30A7-4386-9CF5-5A6B7F42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8812D-CEB9-4E51-9BF9-46574946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76225F-A661-4B88-BAE8-D6816DC5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3E43D2-7129-46EE-B689-3D56CC59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CBFD56-9361-4D9E-BA66-183CE4F50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5E768D-D68E-4BDC-B002-0AC58DBD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2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8ACB9-733F-4A1C-AE7B-DE81B617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F29AE6-7CDD-484F-8B46-03274E0A97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060F59-0ACD-478D-851D-B9DF24C65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8ED49C-D19B-4F4D-B386-8F1D301E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F2D39-4F77-4954-8036-D978A6B0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109DA-9692-4A88-B9A4-98118946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75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4B1EF3-4933-48CB-BCB5-8C69F6FC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F2480-7BAF-4FFE-AB2B-ECCA47379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03F56-C41F-4AFC-AA0C-E9A8A0F0B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1716-B2B4-4587-B7D2-B2F2C81FC354}" type="datetimeFigureOut">
              <a:rPr lang="zh-CN" altLang="en-US" smtClean="0"/>
              <a:t>2022/4/2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C0477-0DE4-468C-8C53-ED18A1A33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8224C-CF54-4FF6-A710-CF6803AAE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6262-516A-4186-BA59-527B71EF1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6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E8430-A7D7-3748-9829-1D8321805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最优化方法</a:t>
            </a:r>
          </a:p>
        </p:txBody>
      </p:sp>
    </p:spTree>
    <p:extLst>
      <p:ext uri="{BB962C8B-B14F-4D97-AF65-F5344CB8AC3E}">
        <p14:creationId xmlns:p14="http://schemas.microsoft.com/office/powerpoint/2010/main" val="243803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1F3E5-0753-D84F-AEFA-FED236C2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用例说明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398A7-24A0-C74C-BD01-46AAD6113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每个用例的第一行为两个数字：工件数</a:t>
            </a:r>
            <a:r>
              <a:rPr lang="en-US" altLang="zh-CN" dirty="0"/>
              <a:t>n</a:t>
            </a:r>
            <a:r>
              <a:rPr lang="zh-CN" altLang="en-US" dirty="0"/>
              <a:t>，机器数</a:t>
            </a:r>
            <a:r>
              <a:rPr lang="en-US" altLang="zh-CN" dirty="0"/>
              <a:t>m</a:t>
            </a:r>
          </a:p>
          <a:p>
            <a:endParaRPr lang="en-US" altLang="zh-CN" dirty="0"/>
          </a:p>
          <a:p>
            <a:r>
              <a:rPr lang="zh-CN" altLang="en-US" dirty="0"/>
              <a:t>接下来有</a:t>
            </a:r>
            <a:r>
              <a:rPr lang="en-US" altLang="zh-CN" dirty="0"/>
              <a:t>n</a:t>
            </a:r>
            <a:r>
              <a:rPr lang="zh-CN" altLang="en-US" dirty="0"/>
              <a:t>行，每行包含</a:t>
            </a:r>
            <a:r>
              <a:rPr lang="en-US" altLang="zh-CN" dirty="0"/>
              <a:t>m</a:t>
            </a:r>
            <a:r>
              <a:rPr lang="zh-CN" altLang="en-US" dirty="0"/>
              <a:t>组数字（机器序号，加工时间）</a:t>
            </a:r>
            <a:endParaRPr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917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44624"/>
            <a:ext cx="8229600" cy="1143000"/>
          </a:xfrm>
        </p:spPr>
        <p:txBody>
          <a:bodyPr/>
          <a:lstStyle/>
          <a:p>
            <a:r>
              <a:rPr lang="en-US" altLang="zh-CN" dirty="0"/>
              <a:t>Instance 0</a:t>
            </a:r>
            <a:endParaRPr lang="zh-CN" altLang="en-US" dirty="0"/>
          </a:p>
        </p:txBody>
      </p:sp>
      <p:sp>
        <p:nvSpPr>
          <p:cNvPr id="5" name="内容占位符 3"/>
          <p:cNvSpPr>
            <a:spLocks noGrp="1"/>
          </p:cNvSpPr>
          <p:nvPr>
            <p:ph sz="half" idx="2"/>
          </p:nvPr>
        </p:nvSpPr>
        <p:spPr>
          <a:xfrm>
            <a:off x="1991544" y="1038746"/>
            <a:ext cx="8219256" cy="5257800"/>
          </a:xfrm>
        </p:spPr>
        <p:txBody>
          <a:bodyPr>
            <a:normAutofit fontScale="32500" lnSpcReduction="20000"/>
          </a:bodyPr>
          <a:lstStyle/>
          <a:p>
            <a:pPr algn="just"/>
            <a:r>
              <a:rPr lang="en-US" altLang="zh-CN" sz="4200" dirty="0"/>
              <a:t> instance 0</a:t>
            </a:r>
          </a:p>
          <a:p>
            <a:pPr algn="just"/>
            <a:endParaRPr lang="zh-CN" altLang="en-US" sz="4200" dirty="0"/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+++++++++++++++++++++++++++++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11</a:t>
            </a:r>
            <a:r>
              <a:rPr lang="zh-CN" altLang="en-US" sz="4200" dirty="0"/>
              <a:t> </a:t>
            </a:r>
            <a:r>
              <a:rPr lang="en-US" altLang="zh-CN" sz="4200" dirty="0"/>
              <a:t> 5</a:t>
            </a:r>
            <a:r>
              <a:rPr lang="zh-CN" altLang="en-US" sz="4200" dirty="0"/>
              <a:t> </a:t>
            </a:r>
            <a:endParaRPr lang="en-US" altLang="zh-CN" sz="4200" dirty="0"/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0 375 1  12 2 142 3 245 4 412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0 632 1 452 2 758 3 278 4 398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0  12 1 876 2 124 3 534 4 765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0 460 1 542 2 523 3 120 4 499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0 528 1 101 2 789 3 124 4 999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0 796 1 245 2 632 3 375 4 123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0 532 1 230 2 543 3 896 4 452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0  14 1 124 2 214 3 543 4 785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0 257 1 527 2 753 3 210 4 463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0 896 1 896 2 214 3 258 4 259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0 532 1 302 2 501 3 765 4 988</a:t>
            </a:r>
          </a:p>
          <a:p>
            <a:pPr marL="0" indent="0" algn="just">
              <a:buNone/>
            </a:pPr>
            <a:r>
              <a:rPr lang="zh-CN" altLang="en-US" sz="4200" dirty="0"/>
              <a:t> </a:t>
            </a:r>
            <a:r>
              <a:rPr lang="en-US" altLang="zh-CN" sz="4200" dirty="0"/>
              <a:t>+++++++++++++++++++++++++++++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algn="just"/>
            <a:r>
              <a:rPr lang="en-US" altLang="zh-CN" sz="4300" dirty="0">
                <a:solidFill>
                  <a:prstClr val="black"/>
                </a:solidFill>
              </a:rPr>
              <a:t>optimum</a:t>
            </a:r>
            <a:r>
              <a:rPr lang="zh-CN" altLang="en-US" sz="4300" dirty="0">
                <a:solidFill>
                  <a:prstClr val="black"/>
                </a:solidFill>
              </a:rPr>
              <a:t> </a:t>
            </a:r>
            <a:r>
              <a:rPr lang="en-US" altLang="zh-CN" sz="4300" dirty="0">
                <a:solidFill>
                  <a:prstClr val="black"/>
                </a:solidFill>
              </a:rPr>
              <a:t>result</a:t>
            </a:r>
            <a:r>
              <a:rPr lang="zh-CN" altLang="en-US" sz="4300" dirty="0">
                <a:solidFill>
                  <a:prstClr val="black"/>
                </a:solidFill>
              </a:rPr>
              <a:t>：</a:t>
            </a:r>
            <a:r>
              <a:rPr lang="en-US" altLang="zh-CN" sz="4300" dirty="0">
                <a:solidFill>
                  <a:prstClr val="black"/>
                </a:solidFill>
              </a:rPr>
              <a:t>7038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78DDA4-EE8B-BF45-B2D3-F8116C0F2294}"/>
              </a:ext>
            </a:extLst>
          </p:cNvPr>
          <p:cNvSpPr txBox="1"/>
          <p:nvPr/>
        </p:nvSpPr>
        <p:spPr>
          <a:xfrm>
            <a:off x="7172326" y="1812414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第一行表示有</a:t>
            </a:r>
            <a:r>
              <a:rPr kumimoji="1" lang="en-US" altLang="zh-CN" dirty="0"/>
              <a:t>11</a:t>
            </a:r>
            <a:r>
              <a:rPr kumimoji="1" lang="zh-CN" altLang="en-US" dirty="0"/>
              <a:t>个工件，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个机器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021375-239F-234A-AF30-333C6B5E7F9C}"/>
              </a:ext>
            </a:extLst>
          </p:cNvPr>
          <p:cNvSpPr txBox="1"/>
          <p:nvPr/>
        </p:nvSpPr>
        <p:spPr>
          <a:xfrm>
            <a:off x="7172326" y="2621870"/>
            <a:ext cx="4514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第二行表示第一个工件在机器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的加工时间为</a:t>
            </a:r>
            <a:r>
              <a:rPr kumimoji="1" lang="en-US" altLang="zh-CN" dirty="0"/>
              <a:t>375</a:t>
            </a:r>
            <a:r>
              <a:rPr kumimoji="1" lang="zh-CN" altLang="en-US" dirty="0"/>
              <a:t>单位时间，在机器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的加工时间为</a:t>
            </a:r>
            <a:r>
              <a:rPr kumimoji="1" lang="en-US" altLang="zh-CN" dirty="0"/>
              <a:t>12</a:t>
            </a:r>
            <a:r>
              <a:rPr kumimoji="1" lang="zh-CN" altLang="en-US" dirty="0"/>
              <a:t>单位时间，在机器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的加工时间为</a:t>
            </a:r>
            <a:r>
              <a:rPr kumimoji="1" lang="en-US" altLang="zh-CN" dirty="0"/>
              <a:t>142</a:t>
            </a:r>
            <a:r>
              <a:rPr kumimoji="1" lang="zh-CN" altLang="en-US" dirty="0"/>
              <a:t>单位时间，在机器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的加工时间为</a:t>
            </a:r>
            <a:r>
              <a:rPr kumimoji="1" lang="en-US" altLang="zh-CN" dirty="0"/>
              <a:t>245</a:t>
            </a:r>
            <a:r>
              <a:rPr kumimoji="1" lang="zh-CN" altLang="en-US" dirty="0"/>
              <a:t>单位时间，在机器</a:t>
            </a:r>
            <a:r>
              <a:rPr kumimoji="1" lang="en-US" altLang="zh-CN" dirty="0"/>
              <a:t>4</a:t>
            </a:r>
            <a:r>
              <a:rPr kumimoji="1" lang="zh-CN" altLang="en-US" dirty="0"/>
              <a:t>的加工时间为</a:t>
            </a:r>
            <a:r>
              <a:rPr kumimoji="1" lang="en-US" altLang="zh-CN" dirty="0"/>
              <a:t>412</a:t>
            </a:r>
            <a:r>
              <a:rPr kumimoji="1" lang="zh-CN" altLang="en-US" dirty="0"/>
              <a:t>单位时间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FCFDA4-DA19-B349-9FE6-A1FCBAE4C5AC}"/>
              </a:ext>
            </a:extLst>
          </p:cNvPr>
          <p:cNvSpPr txBox="1"/>
          <p:nvPr/>
        </p:nvSpPr>
        <p:spPr>
          <a:xfrm>
            <a:off x="7172325" y="4444379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这个示例的最优加工时间为</a:t>
            </a:r>
            <a:r>
              <a:rPr kumimoji="1" lang="en-US" altLang="zh-CN" dirty="0"/>
              <a:t>7038</a:t>
            </a:r>
            <a:r>
              <a:rPr kumimoji="1" lang="zh-CN" altLang="en-US" dirty="0"/>
              <a:t>单位时间</a:t>
            </a:r>
          </a:p>
        </p:txBody>
      </p:sp>
    </p:spTree>
    <p:extLst>
      <p:ext uri="{BB962C8B-B14F-4D97-AF65-F5344CB8AC3E}">
        <p14:creationId xmlns:p14="http://schemas.microsoft.com/office/powerpoint/2010/main" val="343199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7050A-4423-CB4C-A2EB-34498C27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评分标准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F2835-4B67-334C-A62C-F8BCA5EE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</a:t>
            </a:r>
            <a:endParaRPr kumimoji="1" lang="en-US" altLang="zh-CN" dirty="0"/>
          </a:p>
          <a:p>
            <a:r>
              <a:rPr kumimoji="1" lang="zh-CN" altLang="en-US" dirty="0"/>
              <a:t>报告</a:t>
            </a:r>
          </a:p>
        </p:txBody>
      </p:sp>
    </p:spTree>
    <p:extLst>
      <p:ext uri="{BB962C8B-B14F-4D97-AF65-F5344CB8AC3E}">
        <p14:creationId xmlns:p14="http://schemas.microsoft.com/office/powerpoint/2010/main" val="119801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01089-253A-364A-B9ED-1A194CD0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</a:t>
            </a:r>
            <a:r>
              <a:rPr kumimoji="1" lang="en-US" altLang="zh-CN" dirty="0"/>
              <a:t>-20</a:t>
            </a:r>
            <a:r>
              <a:rPr kumimoji="1" lang="zh-CN" altLang="en-US" dirty="0"/>
              <a:t>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7A6002-79D6-B04E-832B-056E85B57A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代码结果</a:t>
                </a:r>
                <a:r>
                  <a:rPr lang="en-US" altLang="zh-CN" dirty="0"/>
                  <a:t>-10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共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个测试用例（不包含示例）</a:t>
                </a:r>
                <a:endParaRPr lang="en-US" altLang="zh-CN" dirty="0"/>
              </a:p>
              <a:p>
                <a:pPr lvl="1"/>
                <a:r>
                  <a:rPr lang="zh-CN" altLang="en-US" b="0" dirty="0"/>
                  <a:t>每个用例得分：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𝑟𝑒𝑠𝑢𝑙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𝑟𝑒𝑠𝑢𝑙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zh-CN" altLang="en-US" dirty="0"/>
                  <a:t>：代码运行结果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𝑟𝑒𝑠𝑢𝑙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：参考值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每个用例最高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分，最低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分</a:t>
                </a:r>
                <a:endParaRPr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7A6002-79D6-B04E-832B-056E85B57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7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01089-253A-364A-B9ED-1A194CD0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</a:t>
            </a:r>
            <a:r>
              <a:rPr kumimoji="1" lang="en-US" altLang="zh-CN" dirty="0"/>
              <a:t>-20</a:t>
            </a:r>
            <a:r>
              <a:rPr kumimoji="1" lang="zh-CN" altLang="en-US" dirty="0"/>
              <a:t>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7A6002-79D6-B04E-832B-056E85B57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注释率</a:t>
            </a:r>
            <a:r>
              <a:rPr lang="en-US" altLang="zh-CN" dirty="0"/>
              <a:t>-10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zh-CN" altLang="en-US" dirty="0"/>
              <a:t>注释在一定程度可以帮助理解代码，提升可维护性。但需要注意不要加可有可无的注释。</a:t>
            </a:r>
            <a:endParaRPr lang="en-US" altLang="zh-CN" dirty="0"/>
          </a:p>
          <a:p>
            <a:pPr lvl="1"/>
            <a:r>
              <a:rPr lang="zh-CN" altLang="en-US" dirty="0"/>
              <a:t>单行注释</a:t>
            </a:r>
            <a:endParaRPr lang="en-US" altLang="zh-CN" dirty="0"/>
          </a:p>
          <a:p>
            <a:pPr lvl="1"/>
            <a:r>
              <a:rPr lang="en-US" altLang="zh-CN" dirty="0"/>
              <a:t>15%-25%</a:t>
            </a:r>
            <a:r>
              <a:rPr lang="zh-CN" altLang="en-US" dirty="0"/>
              <a:t>，最高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en-US" altLang="zh-CN" dirty="0"/>
              <a:t>26%-40%</a:t>
            </a:r>
            <a:r>
              <a:rPr lang="zh-CN" altLang="en-US" dirty="0"/>
              <a:t>，最高</a:t>
            </a:r>
            <a:r>
              <a:rPr lang="en-US" altLang="zh-CN" dirty="0"/>
              <a:t>8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en-US" altLang="zh-CN" dirty="0"/>
              <a:t>41%-50%</a:t>
            </a:r>
            <a:r>
              <a:rPr lang="zh-CN" altLang="en-US" dirty="0"/>
              <a:t>，最高</a:t>
            </a:r>
            <a:r>
              <a:rPr lang="en-US" altLang="zh-CN" dirty="0"/>
              <a:t>6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en-US" altLang="zh-CN" dirty="0"/>
              <a:t>&gt;51%</a:t>
            </a:r>
            <a:r>
              <a:rPr lang="zh-CN" altLang="en-US" dirty="0"/>
              <a:t>，最高</a:t>
            </a:r>
            <a:r>
              <a:rPr lang="en-US" altLang="zh-CN" dirty="0"/>
              <a:t>4</a:t>
            </a:r>
            <a:r>
              <a:rPr lang="zh-CN" altLang="en-US" dirty="0"/>
              <a:t>分</a:t>
            </a:r>
            <a:endParaRPr lang="en-US" altLang="zh-CN" dirty="0"/>
          </a:p>
          <a:p>
            <a:pPr lvl="1"/>
            <a:r>
              <a:rPr lang="en-US" altLang="zh-CN" dirty="0"/>
              <a:t>&lt;14%</a:t>
            </a:r>
            <a:r>
              <a:rPr lang="zh-CN" altLang="en-US" dirty="0"/>
              <a:t>，最高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2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91FA4-DC1B-CD4C-9939-C92CC407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报告</a:t>
            </a:r>
            <a:r>
              <a:rPr kumimoji="1" lang="en-US" altLang="zh-CN" dirty="0"/>
              <a:t>-50</a:t>
            </a:r>
            <a:r>
              <a:rPr kumimoji="1" lang="zh-CN" altLang="en-US" dirty="0"/>
              <a:t>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9C5C1-8092-894C-B383-A5B16F60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摘要</a:t>
            </a:r>
            <a:r>
              <a:rPr kumimoji="1" lang="en-US" altLang="zh-CN" dirty="0"/>
              <a:t>-5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引言</a:t>
            </a:r>
            <a:r>
              <a:rPr kumimoji="1" lang="en-US" altLang="zh-CN" dirty="0"/>
              <a:t>-5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算法设计</a:t>
            </a:r>
            <a:r>
              <a:rPr kumimoji="1" lang="en-US" altLang="zh-CN" dirty="0"/>
              <a:t>-10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实验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实验设置</a:t>
            </a:r>
            <a:r>
              <a:rPr kumimoji="1" lang="en-US" altLang="zh-CN" dirty="0"/>
              <a:t>-5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实验结果</a:t>
            </a:r>
            <a:r>
              <a:rPr kumimoji="1" lang="en-US" altLang="zh-CN" dirty="0"/>
              <a:t>-15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总结</a:t>
            </a:r>
            <a:r>
              <a:rPr kumimoji="1" lang="en-US" altLang="zh-CN" dirty="0"/>
              <a:t>-5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参考文献</a:t>
            </a:r>
            <a:r>
              <a:rPr kumimoji="1" lang="en-US" altLang="zh-CN" dirty="0"/>
              <a:t>-5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62854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FFA2BB2-E6FB-954B-A477-B157F65B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676400"/>
            <a:ext cx="12128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3D6165-84B8-2B41-A392-D1EE1069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51050"/>
            <a:ext cx="11214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1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37A095-F272-BB43-9E0D-42CD52216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362200"/>
            <a:ext cx="10883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8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DD3596-962A-A942-941C-61A98880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679"/>
            <a:ext cx="12192000" cy="22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58F77-EC63-A643-8A25-870DEEAA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5D73A-5028-AF4A-93BE-A1590C137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  <a:endParaRPr kumimoji="1" lang="en-US" altLang="zh-CN" dirty="0"/>
          </a:p>
          <a:p>
            <a:r>
              <a:rPr kumimoji="1" lang="zh-CN" altLang="en-US" dirty="0"/>
              <a:t>评分标准</a:t>
            </a:r>
            <a:endParaRPr kumimoji="1" lang="en-US" altLang="zh-CN" dirty="0"/>
          </a:p>
          <a:p>
            <a:r>
              <a:rPr kumimoji="1" lang="zh-CN" altLang="en-US" dirty="0"/>
              <a:t>提交要求</a:t>
            </a:r>
          </a:p>
        </p:txBody>
      </p:sp>
    </p:spTree>
    <p:extLst>
      <p:ext uri="{BB962C8B-B14F-4D97-AF65-F5344CB8AC3E}">
        <p14:creationId xmlns:p14="http://schemas.microsoft.com/office/powerpoint/2010/main" val="147811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167D33-A4C0-8441-86D3-8492F933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36" y="0"/>
            <a:ext cx="985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FBE770-DE7E-114A-A64C-4B08C7AA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514600"/>
            <a:ext cx="7950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1BE401-19F8-FA43-852F-D795F2E1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070100"/>
            <a:ext cx="11417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524E6-0F31-194C-9823-9EE74827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提交要求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EAEC7-208C-5140-9EB3-DB15BF7FF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50821" cy="4351338"/>
          </a:xfrm>
        </p:spPr>
        <p:txBody>
          <a:bodyPr/>
          <a:lstStyle/>
          <a:p>
            <a:r>
              <a:rPr kumimoji="1" lang="zh-CN" altLang="en-US" dirty="0"/>
              <a:t>截止时间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本学期结束前（</a:t>
            </a:r>
            <a:r>
              <a:rPr kumimoji="1" lang="en-US" altLang="zh-CN"/>
              <a:t>6.26</a:t>
            </a:r>
            <a:r>
              <a:rPr kumimoji="1" lang="zh-CN" altLang="en-US"/>
              <a:t>中午</a:t>
            </a:r>
            <a:r>
              <a:rPr kumimoji="1" lang="en-US" altLang="zh-CN" dirty="0"/>
              <a:t>12:00</a:t>
            </a:r>
            <a:r>
              <a:rPr kumimoji="1" lang="zh-CN" altLang="en-US" dirty="0"/>
              <a:t>前）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过期补交无效</a:t>
            </a:r>
            <a:endParaRPr kumimoji="1" lang="en-US" altLang="zh-CN" dirty="0"/>
          </a:p>
          <a:p>
            <a:r>
              <a:rPr kumimoji="1" lang="zh-CN" altLang="en-US" dirty="0"/>
              <a:t>提交方式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在乐学平台中提交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将文件打包为 学号</a:t>
            </a:r>
            <a:r>
              <a:rPr kumimoji="1" lang="en-US" altLang="zh-CN" dirty="0"/>
              <a:t>-</a:t>
            </a:r>
            <a:r>
              <a:rPr kumimoji="1" lang="zh-CN" altLang="en-US" dirty="0"/>
              <a:t>姓名</a:t>
            </a:r>
            <a:r>
              <a:rPr kumimoji="1" lang="en-US" altLang="zh-CN" dirty="0"/>
              <a:t>.zip</a:t>
            </a:r>
            <a:r>
              <a:rPr kumimoji="1" lang="zh-CN" altLang="en-US" dirty="0"/>
              <a:t> 格式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严禁抄袭，抄袭不得分！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26DDA-2574-F544-B1E4-2DBE4F45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AD751-F935-E24F-9191-C23E2563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问题背景</a:t>
            </a:r>
            <a:endParaRPr kumimoji="1" lang="en-US" altLang="zh-CN" dirty="0"/>
          </a:p>
          <a:p>
            <a:r>
              <a:rPr kumimoji="1" lang="zh-CN" altLang="en-US" dirty="0"/>
              <a:t>问题描述</a:t>
            </a:r>
            <a:endParaRPr kumimoji="1" lang="en-US" altLang="zh-CN" dirty="0"/>
          </a:p>
          <a:p>
            <a:r>
              <a:rPr kumimoji="1" lang="zh-CN" altLang="en-US" dirty="0"/>
              <a:t>用例说明</a:t>
            </a:r>
          </a:p>
        </p:txBody>
      </p:sp>
    </p:spTree>
    <p:extLst>
      <p:ext uri="{BB962C8B-B14F-4D97-AF65-F5344CB8AC3E}">
        <p14:creationId xmlns:p14="http://schemas.microsoft.com/office/powerpoint/2010/main" val="77566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F4B68-3698-4F49-AFF4-0044AC84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45232-F696-544D-A7E7-2F6D3D1F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>
              <a:buNone/>
            </a:pPr>
            <a:r>
              <a:rPr lang="zh-CN" altLang="en-US" dirty="0"/>
              <a:t> 在现代的工业企业中，生产环节很多，协作关系复杂，生产连续性强，某一个生产节点的变化（如某一机器发生故障，某两道工序顺序进行了调整等等），往往会波及整个生产系统的运行。一般在工业企业中，需要一个专门的部门去组织实现这项任务。</a:t>
            </a:r>
            <a:endParaRPr lang="en-US" altLang="zh-CN" dirty="0"/>
          </a:p>
          <a:p>
            <a:pPr marL="0" indent="457200">
              <a:buNone/>
            </a:pPr>
            <a:r>
              <a:rPr lang="zh-CN" altLang="en-US" dirty="0"/>
              <a:t>流水车间（</a:t>
            </a:r>
            <a:r>
              <a:rPr lang="en-US" altLang="zh-CN" dirty="0"/>
              <a:t>Flow Shop </a:t>
            </a:r>
            <a:r>
              <a:rPr lang="zh-CN" altLang="en-US" dirty="0"/>
              <a:t>）调度问题是很多实际流水线生产调度问题的简化模型，其研究具有重要的理论意义和工程价值，也是目前研究广泛的一类典型调度问题。</a:t>
            </a:r>
            <a:endParaRPr lang="en-US" altLang="zh-CN" dirty="0"/>
          </a:p>
          <a:p>
            <a:pPr marL="0" indent="45720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686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F4B68-3698-4F49-AFF4-0044AC84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问题背景</a:t>
            </a:r>
          </a:p>
        </p:txBody>
      </p:sp>
      <p:pic>
        <p:nvPicPr>
          <p:cNvPr id="6" name="g0676356e9v.p712.1" descr="g0676356e9v.p712.1">
            <a:hlinkClick r:id="" action="ppaction://media"/>
            <a:extLst>
              <a:ext uri="{FF2B5EF4-FFF2-40B4-BE49-F238E27FC236}">
                <a16:creationId xmlns:a16="http://schemas.microsoft.com/office/drawing/2014/main" id="{079D1AED-20A6-7E45-B913-D069D89321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" y="1358900"/>
            <a:ext cx="107696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1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F368D-C503-C842-81D6-B98A9B52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7B93D-4AC6-1C48-A053-68710C663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buNone/>
            </a:pPr>
            <a:r>
              <a:rPr kumimoji="1" lang="zh-CN" altLang="en-US" dirty="0"/>
              <a:t>流水车间调度问题可以描述为 </a:t>
            </a:r>
            <a:r>
              <a:rPr kumimoji="1" lang="en-US" altLang="zh-CN" dirty="0"/>
              <a:t>n</a:t>
            </a:r>
            <a:r>
              <a:rPr kumimoji="1" lang="zh-CN" altLang="en-US" dirty="0"/>
              <a:t> 个工件要在 </a:t>
            </a:r>
            <a:r>
              <a:rPr kumimoji="1" lang="en-US" altLang="zh-CN" dirty="0"/>
              <a:t>m</a:t>
            </a:r>
            <a:r>
              <a:rPr kumimoji="1" lang="zh-CN" altLang="en-US" dirty="0"/>
              <a:t> 台机器上加工，每个工件需要经过 </a:t>
            </a:r>
            <a:r>
              <a:rPr kumimoji="1" lang="en-US" altLang="zh-CN" dirty="0"/>
              <a:t>m</a:t>
            </a:r>
            <a:r>
              <a:rPr kumimoji="1" lang="zh-CN" altLang="en-US" dirty="0"/>
              <a:t> 道工序，每道工序要求不同的机器加工，每个机器同时只能加工一个工件，一个工件不能同时在不同的机器上加工。工件在机器上的加工时间是给定的。</a:t>
            </a:r>
            <a:endParaRPr kumimoji="1" lang="en-US" altLang="zh-CN" dirty="0"/>
          </a:p>
          <a:p>
            <a:pPr marL="0" indent="457200">
              <a:buNone/>
            </a:pPr>
            <a:endParaRPr kumimoji="1" lang="en-US" altLang="zh-CN" dirty="0"/>
          </a:p>
          <a:p>
            <a:pPr marL="0" indent="457200">
              <a:buNone/>
            </a:pPr>
            <a:r>
              <a:rPr kumimoji="1" lang="zh-CN" altLang="en-US" dirty="0"/>
              <a:t>问题的目标是求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个工件的加工顺序，使总完工时间达到最小。</a:t>
            </a:r>
          </a:p>
          <a:p>
            <a:pPr indent="45720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56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F7B88-4B0C-4947-812D-1096CDBF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02D81-EC54-464D-ACE8-CB7CA596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已知</a:t>
            </a:r>
            <a:endParaRPr kumimoji="1"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有</a:t>
            </a:r>
            <a:r>
              <a:rPr lang="en-US" altLang="zh-CN" b="1" dirty="0">
                <a:solidFill>
                  <a:srgbClr val="0070C0"/>
                </a:solidFill>
              </a:rPr>
              <a:t>n </a:t>
            </a:r>
            <a:r>
              <a:rPr lang="zh-CN" altLang="en-US" b="1" dirty="0">
                <a:solidFill>
                  <a:srgbClr val="0070C0"/>
                </a:solidFill>
              </a:rPr>
              <a:t>个工件需要在</a:t>
            </a:r>
            <a:r>
              <a:rPr lang="en-US" altLang="zh-CN" b="1" dirty="0">
                <a:solidFill>
                  <a:srgbClr val="0070C0"/>
                </a:solidFill>
              </a:rPr>
              <a:t>m</a:t>
            </a:r>
            <a:r>
              <a:rPr lang="zh-CN" altLang="en-US" b="1" dirty="0">
                <a:solidFill>
                  <a:srgbClr val="0070C0"/>
                </a:solidFill>
              </a:rPr>
              <a:t>台机器上流水加工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每个工件的</a:t>
            </a:r>
            <a:r>
              <a:rPr lang="zh-CN" altLang="en-US" b="1" dirty="0">
                <a:solidFill>
                  <a:srgbClr val="FF0000"/>
                </a:solidFill>
              </a:rPr>
              <a:t>加工顺序相同，</a:t>
            </a:r>
            <a:r>
              <a:rPr lang="zh-CN" altLang="en-US" b="1" dirty="0">
                <a:solidFill>
                  <a:srgbClr val="0070C0"/>
                </a:solidFill>
              </a:rPr>
              <a:t>从第一台机器至最后一台机器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每个工件均在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时刻释放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每个工件在每台机器上</a:t>
            </a:r>
            <a:r>
              <a:rPr lang="zh-CN" altLang="en-US" b="1" dirty="0">
                <a:solidFill>
                  <a:srgbClr val="FF0000"/>
                </a:solidFill>
              </a:rPr>
              <a:t>只加工一次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一个工件</a:t>
            </a:r>
            <a:r>
              <a:rPr lang="zh-CN" altLang="en-US" b="1" dirty="0">
                <a:solidFill>
                  <a:srgbClr val="FF0000"/>
                </a:solidFill>
              </a:rPr>
              <a:t>不能同时在不同的机器上加工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每个机器同时</a:t>
            </a:r>
            <a:r>
              <a:rPr lang="zh-CN" altLang="en-US" b="1" dirty="0">
                <a:solidFill>
                  <a:srgbClr val="FF0000"/>
                </a:solidFill>
              </a:rPr>
              <a:t>只能加工一个工件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工件</a:t>
            </a:r>
            <a:r>
              <a:rPr lang="en-US" altLang="zh-CN" b="1" dirty="0" err="1">
                <a:solidFill>
                  <a:srgbClr val="0070C0"/>
                </a:solidFill>
              </a:rPr>
              <a:t>i</a:t>
            </a:r>
            <a:r>
              <a:rPr lang="zh-CN" altLang="en-US" b="1" dirty="0">
                <a:solidFill>
                  <a:srgbClr val="0070C0"/>
                </a:solidFill>
              </a:rPr>
              <a:t>在机器</a:t>
            </a:r>
            <a:r>
              <a:rPr lang="en-US" altLang="zh-CN" b="1" dirty="0">
                <a:solidFill>
                  <a:srgbClr val="0070C0"/>
                </a:solidFill>
              </a:rPr>
              <a:t>m</a:t>
            </a:r>
            <a:r>
              <a:rPr lang="zh-CN" altLang="en-US" b="1" dirty="0">
                <a:solidFill>
                  <a:srgbClr val="0070C0"/>
                </a:solidFill>
              </a:rPr>
              <a:t>上的加工时间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zh-CN" altLang="en-US" dirty="0"/>
              <a:t>目标</a:t>
            </a:r>
            <a:endParaRPr kumimoji="1" lang="en-US" altLang="zh-CN" dirty="0"/>
          </a:p>
          <a:p>
            <a:pPr lvl="1"/>
            <a:r>
              <a:rPr lang="zh-CN" altLang="en-US" b="1" dirty="0">
                <a:solidFill>
                  <a:srgbClr val="0070C0"/>
                </a:solidFill>
              </a:rPr>
              <a:t>给出调度方案，使调度</a:t>
            </a:r>
            <a:r>
              <a:rPr lang="zh-CN" altLang="en-US" b="1" dirty="0">
                <a:solidFill>
                  <a:srgbClr val="FF0000"/>
                </a:solidFill>
              </a:rPr>
              <a:t>总完工时间</a:t>
            </a:r>
            <a:r>
              <a:rPr lang="zh-CN" altLang="en-US" b="1" dirty="0">
                <a:solidFill>
                  <a:srgbClr val="0070C0"/>
                </a:solidFill>
              </a:rPr>
              <a:t>最小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/>
              <a:t>要求</a:t>
            </a:r>
            <a:endParaRPr kumimoji="1"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</a:rPr>
              <a:t>登山算法</a:t>
            </a:r>
            <a:r>
              <a:rPr lang="zh-CN" altLang="en-US" b="1" dirty="0">
                <a:solidFill>
                  <a:srgbClr val="0070C0"/>
                </a:solidFill>
              </a:rPr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模拟退火算法</a:t>
            </a:r>
            <a:r>
              <a:rPr lang="zh-CN" altLang="en-US" b="1" dirty="0">
                <a:solidFill>
                  <a:srgbClr val="0070C0"/>
                </a:solidFill>
              </a:rPr>
              <a:t>进行求解</a:t>
            </a:r>
            <a:endParaRPr kumimoji="1" lang="en-US" altLang="zh-CN" dirty="0"/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lang="en-US" altLang="zh-CN" b="1" dirty="0">
              <a:solidFill>
                <a:srgbClr val="0070C0"/>
              </a:solidFill>
            </a:endParaRP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35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FBF71-A57B-624A-AF01-884B77C6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6A74E-7A48-8644-8F9A-EDC4C2DFE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台机器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个工件</a:t>
            </a:r>
            <a:endParaRPr kumimoji="1" lang="en-US" altLang="zh-CN" dirty="0"/>
          </a:p>
          <a:p>
            <a:r>
              <a:rPr kumimoji="1" lang="zh-CN" altLang="en-US" dirty="0"/>
              <a:t>加工时间表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D874C88E-A404-2F40-A62A-259904EB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04" y="3780427"/>
            <a:ext cx="6587797" cy="2599267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CD71CD6-D3C3-B345-A193-B05057CCE34A}"/>
              </a:ext>
            </a:extLst>
          </p:cNvPr>
          <p:cNvGraphicFramePr>
            <a:graphicFrameLocks noGrp="1"/>
          </p:cNvGraphicFramePr>
          <p:nvPr/>
        </p:nvGraphicFramePr>
        <p:xfrm>
          <a:off x="5883403" y="1505397"/>
          <a:ext cx="5349704" cy="19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26">
                  <a:extLst>
                    <a:ext uri="{9D8B030D-6E8A-4147-A177-3AD203B41FA5}">
                      <a16:colId xmlns:a16="http://schemas.microsoft.com/office/drawing/2014/main" val="2355012068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574781340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1913117167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4188688773"/>
                    </a:ext>
                  </a:extLst>
                </a:gridCol>
              </a:tblGrid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18402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9145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43342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45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2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FBF71-A57B-624A-AF01-884B77C6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问题描述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D874C88E-A404-2F40-A62A-259904EB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40" y="2961029"/>
            <a:ext cx="7244793" cy="285849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CD71CD6-D3C3-B345-A193-B05057CCE34A}"/>
              </a:ext>
            </a:extLst>
          </p:cNvPr>
          <p:cNvGraphicFramePr>
            <a:graphicFrameLocks noGrp="1"/>
          </p:cNvGraphicFramePr>
          <p:nvPr/>
        </p:nvGraphicFramePr>
        <p:xfrm>
          <a:off x="6334666" y="365125"/>
          <a:ext cx="5349704" cy="19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426">
                  <a:extLst>
                    <a:ext uri="{9D8B030D-6E8A-4147-A177-3AD203B41FA5}">
                      <a16:colId xmlns:a16="http://schemas.microsoft.com/office/drawing/2014/main" val="2355012068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574781340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1913117167"/>
                    </a:ext>
                  </a:extLst>
                </a:gridCol>
                <a:gridCol w="1337426">
                  <a:extLst>
                    <a:ext uri="{9D8B030D-6E8A-4147-A177-3AD203B41FA5}">
                      <a16:colId xmlns:a16="http://schemas.microsoft.com/office/drawing/2014/main" val="4188688773"/>
                    </a:ext>
                  </a:extLst>
                </a:gridCol>
              </a:tblGrid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机器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18402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91456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843342"/>
                  </a:ext>
                </a:extLst>
              </a:tr>
              <a:tr h="4890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/>
                          </a:solidFill>
                        </a:rPr>
                        <a:t>工件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10029" marR="110029" marT="55015" marB="5501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24568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3D1FEE9-A27A-2C4E-84E4-276F8A591B91}"/>
              </a:ext>
            </a:extLst>
          </p:cNvPr>
          <p:cNvSpPr txBox="1"/>
          <p:nvPr/>
        </p:nvSpPr>
        <p:spPr>
          <a:xfrm>
            <a:off x="3574473" y="52845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7F3722-ACBD-A64B-B9C5-1A9283F97185}"/>
              </a:ext>
            </a:extLst>
          </p:cNvPr>
          <p:cNvSpPr txBox="1"/>
          <p:nvPr/>
        </p:nvSpPr>
        <p:spPr>
          <a:xfrm>
            <a:off x="4854778" y="52857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74CCE8-CD85-554A-937C-7F9304CBD1A8}"/>
              </a:ext>
            </a:extLst>
          </p:cNvPr>
          <p:cNvSpPr txBox="1"/>
          <p:nvPr/>
        </p:nvSpPr>
        <p:spPr>
          <a:xfrm>
            <a:off x="5733822" y="528513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19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37522C-2985-794C-8112-B454B6DB68C9}"/>
              </a:ext>
            </a:extLst>
          </p:cNvPr>
          <p:cNvSpPr txBox="1"/>
          <p:nvPr/>
        </p:nvSpPr>
        <p:spPr>
          <a:xfrm>
            <a:off x="6184544" y="528452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D72FC-D820-8F4E-B93F-F029998BA45B}"/>
              </a:ext>
            </a:extLst>
          </p:cNvPr>
          <p:cNvSpPr txBox="1"/>
          <p:nvPr/>
        </p:nvSpPr>
        <p:spPr>
          <a:xfrm>
            <a:off x="7477974" y="528452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DF5875-5FA8-DB42-8D11-7E24FD62CAD6}"/>
              </a:ext>
            </a:extLst>
          </p:cNvPr>
          <p:cNvSpPr txBox="1"/>
          <p:nvPr/>
        </p:nvSpPr>
        <p:spPr>
          <a:xfrm>
            <a:off x="8444748" y="546918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37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607055-9AEE-46EC-8BAE-7E2F502DF8DF}"/>
              </a:ext>
            </a:extLst>
          </p:cNvPr>
          <p:cNvSpPr txBox="1"/>
          <p:nvPr/>
        </p:nvSpPr>
        <p:spPr>
          <a:xfrm>
            <a:off x="2673626" y="1798983"/>
            <a:ext cx="366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3 3</a:t>
            </a:r>
          </a:p>
          <a:p>
            <a:r>
              <a:rPr lang="en-US" altLang="zh-CN" dirty="0"/>
              <a:t>5 7 9</a:t>
            </a:r>
          </a:p>
          <a:p>
            <a:r>
              <a:rPr lang="en-US" altLang="zh-CN" dirty="0"/>
              <a:t>9 9 7</a:t>
            </a:r>
          </a:p>
          <a:p>
            <a:r>
              <a:rPr lang="en-US" altLang="zh-CN" dirty="0"/>
              <a:t>5 9 5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386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1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906</Words>
  <Application>Microsoft Office PowerPoint</Application>
  <PresentationFormat>宽屏</PresentationFormat>
  <Paragraphs>154</Paragraphs>
  <Slides>23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Office 主题​​</vt:lpstr>
      <vt:lpstr>最优化方法</vt:lpstr>
      <vt:lpstr>目录</vt:lpstr>
      <vt:lpstr>大作业</vt:lpstr>
      <vt:lpstr>问题背景</vt:lpstr>
      <vt:lpstr>问题背景</vt:lpstr>
      <vt:lpstr>问题描述</vt:lpstr>
      <vt:lpstr>问题描述</vt:lpstr>
      <vt:lpstr>问题描述</vt:lpstr>
      <vt:lpstr>问题描述</vt:lpstr>
      <vt:lpstr>用例说明</vt:lpstr>
      <vt:lpstr>Instance 0</vt:lpstr>
      <vt:lpstr>评分标准</vt:lpstr>
      <vt:lpstr>代码-20分</vt:lpstr>
      <vt:lpstr>代码-20分</vt:lpstr>
      <vt:lpstr>报告-50分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提交要求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最优化方法</dc:title>
  <dc:creator>靳 洪博</dc:creator>
  <cp:lastModifiedBy>黄 昱欣</cp:lastModifiedBy>
  <cp:revision>2</cp:revision>
  <dcterms:created xsi:type="dcterms:W3CDTF">2021-05-18T05:55:32Z</dcterms:created>
  <dcterms:modified xsi:type="dcterms:W3CDTF">2022-04-02T00:06:27Z</dcterms:modified>
</cp:coreProperties>
</file>